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9" r:id="rId4"/>
    <p:sldId id="258"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2612" autoAdjust="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2737CA-3912-49D1-A6FE-924E8E798BB8}" type="datetimeFigureOut">
              <a:rPr lang="en-US" smtClean="0"/>
              <a:t>12/1/2020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D2D08D-D108-4AF7-8E68-82A360B0173D}" type="slidenum">
              <a:rPr lang="en-US" smtClean="0"/>
              <a:t>‹#›</a:t>
            </a:fld>
            <a:endParaRPr lang="en-US"/>
          </a:p>
        </p:txBody>
      </p:sp>
    </p:spTree>
    <p:extLst>
      <p:ext uri="{BB962C8B-B14F-4D97-AF65-F5344CB8AC3E}">
        <p14:creationId xmlns:p14="http://schemas.microsoft.com/office/powerpoint/2010/main" val="3863369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Basically, a normal female is born with two X-chromosomes (sex chromosomes). In the absence or partial presence of one X-chromosome, one is said to have Turner syndrome. This condition occurs due to absence of X-chromosome from either the sperm or ovum. It may also occur due to incomplete cell division during fetal development or when abnormalities occur in the X-chromosome during cell division. The cases for turner syndrome are rare as most of the prenatally diagnosed cases are aborted.</a:t>
            </a:r>
          </a:p>
          <a:p>
            <a:endParaRPr lang="en-US" dirty="0"/>
          </a:p>
        </p:txBody>
      </p:sp>
      <p:sp>
        <p:nvSpPr>
          <p:cNvPr id="4" name="Slide Number Placeholder 3"/>
          <p:cNvSpPr>
            <a:spLocks noGrp="1"/>
          </p:cNvSpPr>
          <p:nvPr>
            <p:ph type="sldNum" sz="quarter" idx="5"/>
          </p:nvPr>
        </p:nvSpPr>
        <p:spPr/>
        <p:txBody>
          <a:bodyPr/>
          <a:lstStyle/>
          <a:p>
            <a:fld id="{EAD2D08D-D108-4AF7-8E68-82A360B0173D}" type="slidenum">
              <a:rPr lang="en-US" smtClean="0"/>
              <a:t>2</a:t>
            </a:fld>
            <a:endParaRPr lang="en-US"/>
          </a:p>
        </p:txBody>
      </p:sp>
    </p:spTree>
    <p:extLst>
      <p:ext uri="{BB962C8B-B14F-4D97-AF65-F5344CB8AC3E}">
        <p14:creationId xmlns:p14="http://schemas.microsoft.com/office/powerpoint/2010/main" val="650401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Turner syndrome symptoms on an unborn child may be similar to other disorders. An ultrasound can however be used to clarify the disorder. When the child is born, other signs occur that ascertain the presence of turner syndrome. Other symptoms in childhood include low set ears, hearing and visual impairments, web like neck, broad chest with widely spaced nipples, narrow palate, short fingers and toes, low hairlines at the back of the head and lower than average birthweight.</a:t>
            </a:r>
          </a:p>
          <a:p>
            <a:endParaRPr lang="en-US" dirty="0"/>
          </a:p>
        </p:txBody>
      </p:sp>
      <p:sp>
        <p:nvSpPr>
          <p:cNvPr id="4" name="Slide Number Placeholder 3"/>
          <p:cNvSpPr>
            <a:spLocks noGrp="1"/>
          </p:cNvSpPr>
          <p:nvPr>
            <p:ph type="sldNum" sz="quarter" idx="5"/>
          </p:nvPr>
        </p:nvSpPr>
        <p:spPr/>
        <p:txBody>
          <a:bodyPr/>
          <a:lstStyle/>
          <a:p>
            <a:fld id="{EAD2D08D-D108-4AF7-8E68-82A360B0173D}" type="slidenum">
              <a:rPr lang="en-US" smtClean="0"/>
              <a:t>3</a:t>
            </a:fld>
            <a:endParaRPr lang="en-US"/>
          </a:p>
        </p:txBody>
      </p:sp>
    </p:spTree>
    <p:extLst>
      <p:ext uri="{BB962C8B-B14F-4D97-AF65-F5344CB8AC3E}">
        <p14:creationId xmlns:p14="http://schemas.microsoft.com/office/powerpoint/2010/main" val="848805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adolescence, most girls with turner syndrome fail to experience adolescence signs and symptoms at early ages as expected. Some expected sexual changes may fail to occur completely such as ovary development and this may lead to amenorrhea. Due to underdeveloped gonads and a likely presence of fibroids growth in women, most women get miscarriages upon conception and may fail to conceive totally. </a:t>
            </a:r>
          </a:p>
          <a:p>
            <a:endParaRPr lang="en-US" dirty="0"/>
          </a:p>
        </p:txBody>
      </p:sp>
      <p:sp>
        <p:nvSpPr>
          <p:cNvPr id="4" name="Slide Number Placeholder 3"/>
          <p:cNvSpPr>
            <a:spLocks noGrp="1"/>
          </p:cNvSpPr>
          <p:nvPr>
            <p:ph type="sldNum" sz="quarter" idx="5"/>
          </p:nvPr>
        </p:nvSpPr>
        <p:spPr/>
        <p:txBody>
          <a:bodyPr/>
          <a:lstStyle/>
          <a:p>
            <a:fld id="{EAD2D08D-D108-4AF7-8E68-82A360B0173D}" type="slidenum">
              <a:rPr lang="en-US" smtClean="0"/>
              <a:t>4</a:t>
            </a:fld>
            <a:endParaRPr lang="en-US"/>
          </a:p>
        </p:txBody>
      </p:sp>
    </p:spTree>
    <p:extLst>
      <p:ext uri="{BB962C8B-B14F-4D97-AF65-F5344CB8AC3E}">
        <p14:creationId xmlns:p14="http://schemas.microsoft.com/office/powerpoint/2010/main" val="582340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a baby is still unborn, an ultrasound may be carried out to check the baby for turner syndrome. Usually, the key indicators here are the abnormalities in the heart and kidney of the unborn child. Cardiovascular screening where signs such as coarctation of the aorta are seen. These signs indicate the presence of turner syndrome in the individual. Karyotyping is done to identify the presence of abnormal or absence of sex chromosomes.</a:t>
            </a:r>
          </a:p>
          <a:p>
            <a:endParaRPr lang="en-US" dirty="0"/>
          </a:p>
        </p:txBody>
      </p:sp>
      <p:sp>
        <p:nvSpPr>
          <p:cNvPr id="4" name="Slide Number Placeholder 3"/>
          <p:cNvSpPr>
            <a:spLocks noGrp="1"/>
          </p:cNvSpPr>
          <p:nvPr>
            <p:ph type="sldNum" sz="quarter" idx="5"/>
          </p:nvPr>
        </p:nvSpPr>
        <p:spPr/>
        <p:txBody>
          <a:bodyPr/>
          <a:lstStyle/>
          <a:p>
            <a:fld id="{EAD2D08D-D108-4AF7-8E68-82A360B0173D}" type="slidenum">
              <a:rPr lang="en-US" smtClean="0"/>
              <a:t>5</a:t>
            </a:fld>
            <a:endParaRPr lang="en-US"/>
          </a:p>
        </p:txBody>
      </p:sp>
    </p:spTree>
    <p:extLst>
      <p:ext uri="{BB962C8B-B14F-4D97-AF65-F5344CB8AC3E}">
        <p14:creationId xmlns:p14="http://schemas.microsoft.com/office/powerpoint/2010/main" val="2352563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Turner syndrome patients are at higher risk of body complications such as hypertension and other related heart and kidney problems.  These patients develop weak bones making them susceptible to bone fractures. Loss of nerve functions make these patients have hearing and sight issues. Most of the patients have a normal intelligence level but have learning disabilities when it comes to spatial concepts, mathematics and attention. Due to complications in gonadal development, many turner syndrome patients are infertile and those that get pregnant, develop complications and usually have miscarriages. Regular check ups may help one survive with the disorder but if left unmonitored, the complications may be fatal.</a:t>
            </a:r>
          </a:p>
          <a:p>
            <a:endParaRPr lang="en-US" dirty="0"/>
          </a:p>
        </p:txBody>
      </p:sp>
      <p:sp>
        <p:nvSpPr>
          <p:cNvPr id="4" name="Slide Number Placeholder 3"/>
          <p:cNvSpPr>
            <a:spLocks noGrp="1"/>
          </p:cNvSpPr>
          <p:nvPr>
            <p:ph type="sldNum" sz="quarter" idx="5"/>
          </p:nvPr>
        </p:nvSpPr>
        <p:spPr/>
        <p:txBody>
          <a:bodyPr/>
          <a:lstStyle/>
          <a:p>
            <a:fld id="{EAD2D08D-D108-4AF7-8E68-82A360B0173D}" type="slidenum">
              <a:rPr lang="en-US" smtClean="0"/>
              <a:t>6</a:t>
            </a:fld>
            <a:endParaRPr lang="en-US"/>
          </a:p>
        </p:txBody>
      </p:sp>
    </p:spTree>
    <p:extLst>
      <p:ext uri="{BB962C8B-B14F-4D97-AF65-F5344CB8AC3E}">
        <p14:creationId xmlns:p14="http://schemas.microsoft.com/office/powerpoint/2010/main" val="1952258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Turner syndrome has no cure but there are therapies that may be performed on the patient to enable them overcome the effects of turner syndrome. Administration of these therapies, however, has to be done at an early stage. Their effectiveness differs from person to person depending on the stage of administration and the dosage administered. The therapy may have side effects as well such as deepening of the voice and acne. </a:t>
            </a:r>
          </a:p>
          <a:p>
            <a:endParaRPr lang="en-US" dirty="0"/>
          </a:p>
        </p:txBody>
      </p:sp>
      <p:sp>
        <p:nvSpPr>
          <p:cNvPr id="4" name="Slide Number Placeholder 3"/>
          <p:cNvSpPr>
            <a:spLocks noGrp="1"/>
          </p:cNvSpPr>
          <p:nvPr>
            <p:ph type="sldNum" sz="quarter" idx="5"/>
          </p:nvPr>
        </p:nvSpPr>
        <p:spPr/>
        <p:txBody>
          <a:bodyPr/>
          <a:lstStyle/>
          <a:p>
            <a:fld id="{EAD2D08D-D108-4AF7-8E68-82A360B0173D}" type="slidenum">
              <a:rPr lang="en-US" smtClean="0"/>
              <a:t>7</a:t>
            </a:fld>
            <a:endParaRPr lang="en-US"/>
          </a:p>
        </p:txBody>
      </p:sp>
    </p:spTree>
    <p:extLst>
      <p:ext uri="{BB962C8B-B14F-4D97-AF65-F5344CB8AC3E}">
        <p14:creationId xmlns:p14="http://schemas.microsoft.com/office/powerpoint/2010/main" val="1473284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With Martha being a turner syndrome patient, chances of her survival are minimal. However, monitoring of the complications due to her disorder may help her prolong her lifespan since it is possible to live for long with the disorder. For her to be able to bear children, a cardiologist needs to monitor her condition to avoid heart attacks. With proper concentration improvement, she may manage to be a teacher. However, if no care is taken about her condition, she may succumb to complications from turner syndrome, majorly heart attack due to hypertension.</a:t>
            </a:r>
          </a:p>
          <a:p>
            <a:endParaRPr lang="en-US" dirty="0"/>
          </a:p>
        </p:txBody>
      </p:sp>
      <p:sp>
        <p:nvSpPr>
          <p:cNvPr id="4" name="Slide Number Placeholder 3"/>
          <p:cNvSpPr>
            <a:spLocks noGrp="1"/>
          </p:cNvSpPr>
          <p:nvPr>
            <p:ph type="sldNum" sz="quarter" idx="5"/>
          </p:nvPr>
        </p:nvSpPr>
        <p:spPr/>
        <p:txBody>
          <a:bodyPr/>
          <a:lstStyle/>
          <a:p>
            <a:fld id="{EAD2D08D-D108-4AF7-8E68-82A360B0173D}" type="slidenum">
              <a:rPr lang="en-US" smtClean="0"/>
              <a:t>8</a:t>
            </a:fld>
            <a:endParaRPr lang="en-US"/>
          </a:p>
        </p:txBody>
      </p:sp>
    </p:spTree>
    <p:extLst>
      <p:ext uri="{BB962C8B-B14F-4D97-AF65-F5344CB8AC3E}">
        <p14:creationId xmlns:p14="http://schemas.microsoft.com/office/powerpoint/2010/main" val="3732524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0AE3B46-3C55-4D3F-AC4A-1114DBA23EDC}" type="datetimeFigureOut">
              <a:rPr lang="en-US" smtClean="0"/>
              <a:t>12/1/2020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2EA0D78D-9B5E-45C9-A505-3E321453C86A}"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02820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AE3B46-3C55-4D3F-AC4A-1114DBA23EDC}"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0D78D-9B5E-45C9-A505-3E321453C86A}"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2074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AE3B46-3C55-4D3F-AC4A-1114DBA23EDC}"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0D78D-9B5E-45C9-A505-3E321453C86A}"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32431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0AE3B46-3C55-4D3F-AC4A-1114DBA23EDC}" type="datetimeFigureOut">
              <a:rPr lang="en-US" smtClean="0"/>
              <a:t>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A0D78D-9B5E-45C9-A505-3E321453C86A}"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28814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0AE3B46-3C55-4D3F-AC4A-1114DBA23EDC}" type="datetimeFigureOut">
              <a:rPr lang="en-US" smtClean="0"/>
              <a:t>12/1/2020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A0D78D-9B5E-45C9-A505-3E321453C86A}"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63530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AE3B46-3C55-4D3F-AC4A-1114DBA23EDC}" type="datetimeFigureOut">
              <a:rPr lang="en-US" smtClean="0"/>
              <a:t>12/1/2020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A0D78D-9B5E-45C9-A505-3E321453C86A}"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92530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AE3B46-3C55-4D3F-AC4A-1114DBA23EDC}" type="datetimeFigureOut">
              <a:rPr lang="en-US" smtClean="0"/>
              <a:t>12/1/2020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A0D78D-9B5E-45C9-A505-3E321453C86A}" type="slidenum">
              <a:rPr lang="en-US" smtClean="0"/>
              <a:t>‹#›</a:t>
            </a:fld>
            <a:endParaRPr lang="en-US"/>
          </a:p>
        </p:txBody>
      </p:sp>
    </p:spTree>
    <p:extLst>
      <p:ext uri="{BB962C8B-B14F-4D97-AF65-F5344CB8AC3E}">
        <p14:creationId xmlns:p14="http://schemas.microsoft.com/office/powerpoint/2010/main" val="3867284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AE3B46-3C55-4D3F-AC4A-1114DBA23EDC}" type="datetimeFigureOut">
              <a:rPr lang="en-US" smtClean="0"/>
              <a:t>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A0D78D-9B5E-45C9-A505-3E321453C86A}"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56629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00AE3B46-3C55-4D3F-AC4A-1114DBA23EDC}" type="datetimeFigureOut">
              <a:rPr lang="en-US" smtClean="0"/>
              <a:t>12/1/2020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2EA0D78D-9B5E-45C9-A505-3E321453C86A}"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89917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AE3B46-3C55-4D3F-AC4A-1114DBA23EDC}"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0D78D-9B5E-45C9-A505-3E321453C86A}"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80511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AE3B46-3C55-4D3F-AC4A-1114DBA23EDC}"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0D78D-9B5E-45C9-A505-3E321453C86A}"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66149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00AE3B46-3C55-4D3F-AC4A-1114DBA23EDC}" type="datetimeFigureOut">
              <a:rPr lang="en-US" smtClean="0"/>
              <a:t>12/1/2020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2EA0D78D-9B5E-45C9-A505-3E321453C86A}"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0217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CDEB-10CC-4149-AA05-064CC0C3A974}"/>
              </a:ext>
            </a:extLst>
          </p:cNvPr>
          <p:cNvSpPr>
            <a:spLocks noGrp="1"/>
          </p:cNvSpPr>
          <p:nvPr>
            <p:ph type="ctrTitle"/>
          </p:nvPr>
        </p:nvSpPr>
        <p:spPr/>
        <p:txBody>
          <a:bodyPr/>
          <a:lstStyle/>
          <a:p>
            <a:r>
              <a:rPr lang="en-US" dirty="0"/>
              <a:t>TURNER SYNDROME</a:t>
            </a:r>
          </a:p>
        </p:txBody>
      </p:sp>
    </p:spTree>
    <p:extLst>
      <p:ext uri="{BB962C8B-B14F-4D97-AF65-F5344CB8AC3E}">
        <p14:creationId xmlns:p14="http://schemas.microsoft.com/office/powerpoint/2010/main" val="2975475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5BBC1-D916-4230-9169-8635585B2FC2}"/>
              </a:ext>
            </a:extLst>
          </p:cNvPr>
          <p:cNvSpPr>
            <a:spLocks noGrp="1"/>
          </p:cNvSpPr>
          <p:nvPr>
            <p:ph type="title"/>
          </p:nvPr>
        </p:nvSpPr>
        <p:spPr/>
        <p:txBody>
          <a:bodyPr>
            <a:normAutofit/>
          </a:bodyPr>
          <a:lstStyle/>
          <a:p>
            <a:pPr algn="ctr">
              <a:lnSpc>
                <a:spcPct val="200000"/>
              </a:lnSpc>
            </a:pPr>
            <a:r>
              <a:rPr lang="en-US" sz="2800"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F5E0A6A4-FD9A-4CCE-8935-72170E7C0533}"/>
              </a:ext>
            </a:extLst>
          </p:cNvPr>
          <p:cNvSpPr>
            <a:spLocks noGrp="1"/>
          </p:cNvSpPr>
          <p:nvPr>
            <p:ph idx="1"/>
          </p:nvPr>
        </p:nvSpPr>
        <p:spPr/>
        <p:txBody>
          <a:bodyPr>
            <a:normAutofit/>
          </a:bodyPr>
          <a:lstStyle/>
          <a:p>
            <a:pPr>
              <a:lnSpc>
                <a:spcPct val="200000"/>
              </a:lnSpc>
              <a:spcBef>
                <a:spcPts val="0"/>
              </a:spcBef>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Turner syndrome is a disorder where a female has a partial presence or absence of one sex chromosome (Rosenfeld, 2000).</a:t>
            </a:r>
          </a:p>
          <a:p>
            <a:pPr>
              <a:lnSpc>
                <a:spcPct val="200000"/>
              </a:lnSpc>
              <a:spcBef>
                <a:spcPts val="0"/>
              </a:spcBef>
              <a:spcAft>
                <a:spcPts val="80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Results from an error from either the sperm or ovum.</a:t>
            </a:r>
          </a:p>
          <a:p>
            <a:pPr>
              <a:lnSpc>
                <a:spcPct val="200000"/>
              </a:lnSpc>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It is a rare disorder among born infants (less than 1%) (Rosenfeld, 2000)</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7577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8CDAF-C68C-4C4C-B7E3-76446C5828AD}"/>
              </a:ext>
            </a:extLst>
          </p:cNvPr>
          <p:cNvSpPr>
            <a:spLocks noGrp="1"/>
          </p:cNvSpPr>
          <p:nvPr>
            <p:ph type="title"/>
          </p:nvPr>
        </p:nvSpPr>
        <p:spPr>
          <a:xfrm>
            <a:off x="1294362" y="50712"/>
            <a:ext cx="9603275" cy="1049235"/>
          </a:xfrm>
        </p:spPr>
        <p:txBody>
          <a:bodyPr>
            <a:normAutofit fontScale="90000"/>
          </a:bodyPr>
          <a:lstStyle/>
          <a:p>
            <a:pPr algn="ctr">
              <a:lnSpc>
                <a:spcPct val="200000"/>
              </a:lnSpc>
            </a:pPr>
            <a:br>
              <a:rPr lang="en-US" sz="3100" dirty="0">
                <a:effectLst/>
                <a:latin typeface="Times New Roman" panose="02020603050405020304" pitchFamily="18" charset="0"/>
                <a:ea typeface="Calibri" panose="020F0502020204030204" pitchFamily="34" charset="0"/>
                <a:cs typeface="Times New Roman" panose="02020603050405020304" pitchFamily="18" charset="0"/>
              </a:rPr>
            </a:br>
            <a:r>
              <a:rPr lang="en-US" sz="3100" dirty="0">
                <a:effectLst/>
                <a:latin typeface="Times New Roman" panose="02020603050405020304" pitchFamily="18" charset="0"/>
                <a:ea typeface="Calibri" panose="020F0502020204030204" pitchFamily="34" charset="0"/>
                <a:cs typeface="Times New Roman" panose="02020603050405020304" pitchFamily="18" charset="0"/>
              </a:rPr>
              <a:t>SIGNS AND SYMPTOMS IN CHILDHOOD</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6B4A897E-2D6B-4CB8-9FF4-5222BC8E9B0A}"/>
              </a:ext>
            </a:extLst>
          </p:cNvPr>
          <p:cNvSpPr>
            <a:spLocks noGrp="1"/>
          </p:cNvSpPr>
          <p:nvPr>
            <p:ph idx="1"/>
          </p:nvPr>
        </p:nvSpPr>
        <p:spPr>
          <a:xfrm>
            <a:off x="1657641" y="2253803"/>
            <a:ext cx="9830314" cy="3245476"/>
          </a:xfrm>
        </p:spPr>
        <p:txBody>
          <a:bodyPr/>
          <a:lstStyle/>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Heart and kidney abnormalities from a prenatal test.</a:t>
            </a: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Swollen hands and feet for infants below two years of age (Lymphedema).</a:t>
            </a:r>
          </a:p>
          <a:p>
            <a:pPr marL="342900" marR="0" lvl="0" indent="-342900">
              <a:lnSpc>
                <a:spcPct val="200000"/>
              </a:lnSpc>
              <a:spcBef>
                <a:spcPts val="0"/>
              </a:spcBef>
              <a:spcAft>
                <a:spcPts val="80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Short stature in the early and middle childhood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Pinsker</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2012).</a:t>
            </a:r>
          </a:p>
          <a:p>
            <a:pPr marL="0" indent="0">
              <a:buNone/>
            </a:pPr>
            <a:endParaRPr lang="en-US" dirty="0"/>
          </a:p>
        </p:txBody>
      </p:sp>
    </p:spTree>
    <p:extLst>
      <p:ext uri="{BB962C8B-B14F-4D97-AF65-F5344CB8AC3E}">
        <p14:creationId xmlns:p14="http://schemas.microsoft.com/office/powerpoint/2010/main" val="465904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10FE6-DF64-48DA-8C12-3D21ACE77E42}"/>
              </a:ext>
            </a:extLst>
          </p:cNvPr>
          <p:cNvSpPr>
            <a:spLocks noGrp="1"/>
          </p:cNvSpPr>
          <p:nvPr>
            <p:ph type="title"/>
          </p:nvPr>
        </p:nvSpPr>
        <p:spPr>
          <a:xfrm>
            <a:off x="1000818" y="-792461"/>
            <a:ext cx="9603275" cy="1049235"/>
          </a:xfrm>
        </p:spPr>
        <p:txBody>
          <a:bodyPr>
            <a:normAutofit fontScale="90000"/>
          </a:bodyPr>
          <a:lstStyle/>
          <a:p>
            <a:pPr algn="ctr">
              <a:lnSpc>
                <a:spcPct val="200000"/>
              </a:lnSpc>
            </a:pPr>
            <a:br>
              <a:rPr lang="en-US" sz="3100" dirty="0">
                <a:effectLst/>
                <a:latin typeface="Times New Roman" panose="02020603050405020304" pitchFamily="18" charset="0"/>
                <a:ea typeface="Calibri" panose="020F0502020204030204" pitchFamily="34" charset="0"/>
                <a:cs typeface="Times New Roman" panose="02020603050405020304" pitchFamily="18" charset="0"/>
              </a:rPr>
            </a:br>
            <a:r>
              <a:rPr lang="en-US" sz="3100" dirty="0">
                <a:effectLst/>
                <a:latin typeface="Times New Roman" panose="02020603050405020304" pitchFamily="18" charset="0"/>
                <a:ea typeface="Calibri" panose="020F0502020204030204" pitchFamily="34" charset="0"/>
                <a:cs typeface="Times New Roman" panose="02020603050405020304" pitchFamily="18" charset="0"/>
              </a:rPr>
              <a:t>SIGNS AND SYMPTOMS AT ADOLESCENCE AND ADULTHOOD</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7449EB2-D607-41E5-9A1F-1D08F520D5E0}"/>
              </a:ext>
            </a:extLst>
          </p:cNvPr>
          <p:cNvSpPr>
            <a:spLocks noGrp="1"/>
          </p:cNvSpPr>
          <p:nvPr>
            <p:ph idx="1"/>
          </p:nvPr>
        </p:nvSpPr>
        <p:spPr>
          <a:xfrm>
            <a:off x="1944710" y="1983346"/>
            <a:ext cx="9110143" cy="3482999"/>
          </a:xfrm>
        </p:spPr>
        <p:txBody>
          <a:bodyPr>
            <a:normAutofit/>
          </a:bodyPr>
          <a:lstStyle/>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Slow growth</a:t>
            </a: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Failure to begin expected sexual changes at puberty.</a:t>
            </a: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Premature ovarian failure (amenorrhea)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Mccarthy</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&amp;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Bondy</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2008).</a:t>
            </a: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Miscarriages or total failure to conceive for women adults</a:t>
            </a:r>
          </a:p>
          <a:p>
            <a:pPr marL="342900" marR="0" lvl="0" indent="-342900">
              <a:lnSpc>
                <a:spcPct val="200000"/>
              </a:lnSpc>
              <a:spcBef>
                <a:spcPts val="0"/>
              </a:spcBef>
              <a:spcAft>
                <a:spcPts val="80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Adult height is smaller than expected (Rosenfeld, 2000).</a:t>
            </a:r>
          </a:p>
          <a:p>
            <a:endParaRPr lang="en-US" dirty="0"/>
          </a:p>
        </p:txBody>
      </p:sp>
    </p:spTree>
    <p:extLst>
      <p:ext uri="{BB962C8B-B14F-4D97-AF65-F5344CB8AC3E}">
        <p14:creationId xmlns:p14="http://schemas.microsoft.com/office/powerpoint/2010/main" val="3589745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1B22-7C56-4DA3-BC58-219D8D5F15F9}"/>
              </a:ext>
            </a:extLst>
          </p:cNvPr>
          <p:cNvSpPr>
            <a:spLocks noGrp="1"/>
          </p:cNvSpPr>
          <p:nvPr>
            <p:ph type="title"/>
          </p:nvPr>
        </p:nvSpPr>
        <p:spPr>
          <a:xfrm>
            <a:off x="1451579" y="342420"/>
            <a:ext cx="9603275" cy="1049235"/>
          </a:xfrm>
        </p:spPr>
        <p:txBody>
          <a:bodyPr>
            <a:normAutofit fontScale="90000"/>
          </a:bodyPr>
          <a:lstStyle/>
          <a:p>
            <a:pPr algn="ctr">
              <a:lnSpc>
                <a:spcPct val="200000"/>
              </a:lnSpc>
            </a:pP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DIAGNOSIS OF TURNER SYNDROME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50EB03E-D9F2-4DEB-AAED-2FBD391A5CD8}"/>
              </a:ext>
            </a:extLst>
          </p:cNvPr>
          <p:cNvSpPr>
            <a:spLocks noGrp="1"/>
          </p:cNvSpPr>
          <p:nvPr>
            <p:ph idx="1"/>
          </p:nvPr>
        </p:nvSpPr>
        <p:spPr>
          <a:xfrm>
            <a:off x="1709156" y="2002853"/>
            <a:ext cx="9603275" cy="3450613"/>
          </a:xfrm>
        </p:spPr>
        <p:txBody>
          <a:bodyPr/>
          <a:lstStyle/>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Ultrasound.</a:t>
            </a: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Cardiovascular screening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Dabrowski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et al., 2020).</a:t>
            </a:r>
          </a:p>
          <a:p>
            <a:pPr marL="342900" marR="0" lvl="0" indent="-342900">
              <a:lnSpc>
                <a:spcPct val="200000"/>
              </a:lnSpc>
              <a:spcBef>
                <a:spcPts val="0"/>
              </a:spcBef>
              <a:spcAft>
                <a:spcPts val="80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Karyotype analysis is the process where a person’s blood is taken for analysis of the chromosomal component and identification of any abnormalities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Bondy</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2014).</a:t>
            </a:r>
          </a:p>
          <a:p>
            <a:pPr marL="0" indent="0">
              <a:buNone/>
            </a:pPr>
            <a:endParaRPr lang="en-US" dirty="0"/>
          </a:p>
        </p:txBody>
      </p:sp>
    </p:spTree>
    <p:extLst>
      <p:ext uri="{BB962C8B-B14F-4D97-AF65-F5344CB8AC3E}">
        <p14:creationId xmlns:p14="http://schemas.microsoft.com/office/powerpoint/2010/main" val="1435648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8F305-7834-4704-BB0B-0620E389112D}"/>
              </a:ext>
            </a:extLst>
          </p:cNvPr>
          <p:cNvSpPr>
            <a:spLocks noGrp="1"/>
          </p:cNvSpPr>
          <p:nvPr>
            <p:ph type="title"/>
          </p:nvPr>
        </p:nvSpPr>
        <p:spPr>
          <a:xfrm>
            <a:off x="1554610" y="342420"/>
            <a:ext cx="9603275" cy="1049235"/>
          </a:xfrm>
        </p:spPr>
        <p:txBody>
          <a:bodyPr>
            <a:normAutofit fontScale="90000"/>
          </a:bodyPr>
          <a:lstStyle/>
          <a:p>
            <a:pPr algn="ctr">
              <a:lnSpc>
                <a:spcPct val="200000"/>
              </a:lnSpc>
            </a:pP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EFFECTS OF TURNER SYNDROME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C61F189B-EB64-4C4E-B0E2-383F42A2B399}"/>
              </a:ext>
            </a:extLst>
          </p:cNvPr>
          <p:cNvSpPr>
            <a:spLocks noGrp="1"/>
          </p:cNvSpPr>
          <p:nvPr>
            <p:ph idx="1"/>
          </p:nvPr>
        </p:nvSpPr>
        <p:spPr/>
        <p:txBody>
          <a:bodyPr>
            <a:normAutofit fontScale="92500" lnSpcReduction="20000"/>
          </a:bodyPr>
          <a:lstStyle/>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Turner syndrome patients develop several body complications such as:</a:t>
            </a: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Heart and kidney problems-most infants are born with abnormalities.</a:t>
            </a: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Hypertension</a:t>
            </a: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Infertility</a:t>
            </a: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Vision and hearing impairments</a:t>
            </a:r>
          </a:p>
          <a:p>
            <a:pPr marL="342900" marR="0" lvl="0" indent="-342900">
              <a:lnSpc>
                <a:spcPct val="200000"/>
              </a:lnSpc>
              <a:spcBef>
                <a:spcPts val="0"/>
              </a:spcBef>
              <a:spcAft>
                <a:spcPts val="80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Skeletal fractures (Cui et al., 2018).</a:t>
            </a:r>
          </a:p>
          <a:p>
            <a:pPr marL="0" indent="0">
              <a:buNone/>
            </a:pPr>
            <a:endParaRPr lang="en-US" dirty="0"/>
          </a:p>
        </p:txBody>
      </p:sp>
    </p:spTree>
    <p:extLst>
      <p:ext uri="{BB962C8B-B14F-4D97-AF65-F5344CB8AC3E}">
        <p14:creationId xmlns:p14="http://schemas.microsoft.com/office/powerpoint/2010/main" val="3306265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B90EA-ADD7-4885-A988-64517A2317F3}"/>
              </a:ext>
            </a:extLst>
          </p:cNvPr>
          <p:cNvSpPr>
            <a:spLocks noGrp="1"/>
          </p:cNvSpPr>
          <p:nvPr>
            <p:ph type="title"/>
          </p:nvPr>
        </p:nvSpPr>
        <p:spPr>
          <a:xfrm>
            <a:off x="1451579" y="147697"/>
            <a:ext cx="9603275" cy="1049235"/>
          </a:xfrm>
        </p:spPr>
        <p:txBody>
          <a:bodyPr>
            <a:normAutofit fontScale="90000"/>
          </a:bodyPr>
          <a:lstStyle/>
          <a:p>
            <a:pPr algn="ctr">
              <a:lnSpc>
                <a:spcPct val="200000"/>
              </a:lnSpc>
            </a:pPr>
            <a:br>
              <a:rPr lang="en-US" sz="3100" dirty="0">
                <a:effectLst/>
                <a:latin typeface="Calibri" panose="020F0502020204030204" pitchFamily="34" charset="0"/>
                <a:ea typeface="Calibri" panose="020F0502020204030204" pitchFamily="34" charset="0"/>
                <a:cs typeface="Times New Roman" panose="02020603050405020304" pitchFamily="18" charset="0"/>
              </a:rPr>
            </a:br>
            <a:r>
              <a:rPr lang="en-US" sz="3100" dirty="0">
                <a:effectLst/>
                <a:latin typeface="Times New Roman" panose="02020603050405020304" pitchFamily="18" charset="0"/>
                <a:ea typeface="Calibri" panose="020F0502020204030204" pitchFamily="34" charset="0"/>
                <a:cs typeface="Times New Roman" panose="02020603050405020304" pitchFamily="18" charset="0"/>
              </a:rPr>
              <a:t>POSSIBLE TREATMENT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13EA5E1-95E5-49EA-A6EE-8AC9BFF8FEE4}"/>
              </a:ext>
            </a:extLst>
          </p:cNvPr>
          <p:cNvSpPr>
            <a:spLocks noGrp="1"/>
          </p:cNvSpPr>
          <p:nvPr>
            <p:ph idx="1"/>
          </p:nvPr>
        </p:nvSpPr>
        <p:spPr/>
        <p:txBody>
          <a:bodyPr/>
          <a:lstStyle/>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If diagnosed early, treatments may be administered.</a:t>
            </a: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Growth hormone therapy is the administration of growth hormones to patients with turner syndrome to boost their heights especially at adult stages.</a:t>
            </a:r>
          </a:p>
          <a:p>
            <a:pPr marL="342900" marR="0" lvl="0" indent="-342900">
              <a:lnSpc>
                <a:spcPct val="200000"/>
              </a:lnSpc>
              <a:spcBef>
                <a:spcPts val="0"/>
              </a:spcBef>
              <a:spcAft>
                <a:spcPts val="80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Estrogen therapy – a patient is administered with estrogen to facilitate growth (Cui et al., 2018).</a:t>
            </a:r>
          </a:p>
          <a:p>
            <a:pPr marL="0" indent="0">
              <a:buNone/>
            </a:pPr>
            <a:endParaRPr lang="en-US" dirty="0"/>
          </a:p>
        </p:txBody>
      </p:sp>
    </p:spTree>
    <p:extLst>
      <p:ext uri="{BB962C8B-B14F-4D97-AF65-F5344CB8AC3E}">
        <p14:creationId xmlns:p14="http://schemas.microsoft.com/office/powerpoint/2010/main" val="1354846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F662E-10FD-40DA-B385-665538613D49}"/>
              </a:ext>
            </a:extLst>
          </p:cNvPr>
          <p:cNvSpPr>
            <a:spLocks noGrp="1"/>
          </p:cNvSpPr>
          <p:nvPr>
            <p:ph type="title"/>
          </p:nvPr>
        </p:nvSpPr>
        <p:spPr>
          <a:xfrm>
            <a:off x="838200" y="365126"/>
            <a:ext cx="10353541" cy="716700"/>
          </a:xfrm>
        </p:spPr>
        <p:txBody>
          <a:bodyPr>
            <a:normAutofit fontScale="90000"/>
          </a:bodyPr>
          <a:lstStyle/>
          <a:p>
            <a:pPr algn="ctr">
              <a:lnSpc>
                <a:spcPct val="200000"/>
              </a:lnSpc>
            </a:pP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3100" dirty="0">
                <a:effectLst/>
                <a:latin typeface="Times New Roman" panose="02020603050405020304" pitchFamily="18" charset="0"/>
                <a:ea typeface="Calibri" panose="020F0502020204030204" pitchFamily="34" charset="0"/>
                <a:cs typeface="Times New Roman" panose="02020603050405020304" pitchFamily="18" charset="0"/>
              </a:rPr>
              <a:t>CASE STUDY</a:t>
            </a:r>
            <a:br>
              <a:rPr lang="en-US" sz="31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31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F2DBDF2-677E-4B23-92C4-62093C63F4BD}"/>
              </a:ext>
            </a:extLst>
          </p:cNvPr>
          <p:cNvSpPr>
            <a:spLocks noGrp="1"/>
          </p:cNvSpPr>
          <p:nvPr>
            <p:ph idx="1"/>
          </p:nvPr>
        </p:nvSpPr>
        <p:spPr>
          <a:xfrm>
            <a:off x="1545464" y="1970468"/>
            <a:ext cx="10457646" cy="3773509"/>
          </a:xfrm>
        </p:spPr>
        <p:txBody>
          <a:bodyPr>
            <a:noAutofit/>
          </a:bodyPr>
          <a:lstStyle/>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Martha’s signs at three years old imply a problem.</a:t>
            </a: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Martha is diagnosed and found to have Turner syndrome in her adolescent stage.</a:t>
            </a: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Martha’s condition gets worse with time as her underdeveloped gonadal structures develop fibroids. </a:t>
            </a: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Martha wants to be a teacher after school. </a:t>
            </a: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She also wants to bear children according to her orthodox Jewish background. </a:t>
            </a:r>
          </a:p>
          <a:p>
            <a:pPr marL="342900" marR="0" lvl="0" indent="-342900">
              <a:lnSpc>
                <a:spcPct val="200000"/>
              </a:lnSpc>
              <a:spcBef>
                <a:spcPts val="0"/>
              </a:spcBef>
              <a:spcAft>
                <a:spcPts val="80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She may or may not attain her goals as study shows that complications due to her disorder are fatal.</a:t>
            </a:r>
          </a:p>
          <a:p>
            <a:pPr marL="0" indent="0">
              <a:lnSpc>
                <a:spcPct val="200000"/>
              </a:lnSpc>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2152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76846-C8E7-4BB1-9170-221B0A79CB9C}"/>
              </a:ext>
            </a:extLst>
          </p:cNvPr>
          <p:cNvSpPr>
            <a:spLocks noGrp="1"/>
          </p:cNvSpPr>
          <p:nvPr>
            <p:ph type="title"/>
          </p:nvPr>
        </p:nvSpPr>
        <p:spPr>
          <a:xfrm>
            <a:off x="1577009" y="0"/>
            <a:ext cx="9477845" cy="45719"/>
          </a:xfrm>
        </p:spPr>
        <p:txBody>
          <a:bodyPr>
            <a:normAutofit fontScale="90000"/>
          </a:bodyPr>
          <a:lstStyle/>
          <a:p>
            <a:pPr algn="ctr">
              <a:lnSpc>
                <a:spcPct val="200000"/>
              </a:lnSpc>
            </a:pP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3100" dirty="0">
                <a:effectLst/>
                <a:latin typeface="Times New Roman" panose="02020603050405020304" pitchFamily="18" charset="0"/>
                <a:ea typeface="Calibri" panose="020F0502020204030204" pitchFamily="34" charset="0"/>
                <a:cs typeface="Times New Roman" panose="02020603050405020304" pitchFamily="18" charset="0"/>
              </a:rPr>
              <a:t>References</a:t>
            </a: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D5DCF07-D5C7-43AE-BDD2-56C6451637A3}"/>
              </a:ext>
            </a:extLst>
          </p:cNvPr>
          <p:cNvSpPr>
            <a:spLocks noGrp="1"/>
          </p:cNvSpPr>
          <p:nvPr>
            <p:ph idx="1"/>
          </p:nvPr>
        </p:nvSpPr>
        <p:spPr>
          <a:xfrm>
            <a:off x="1451579" y="1942233"/>
            <a:ext cx="9603275" cy="3450613"/>
          </a:xfrm>
        </p:spPr>
        <p:txBody>
          <a:bodyPr>
            <a:normAutofit fontScale="40000" lnSpcReduction="20000"/>
          </a:bodyPr>
          <a:lstStyle/>
          <a:p>
            <a:pPr marL="304800" marR="0" indent="-304800">
              <a:lnSpc>
                <a:spcPct val="210000"/>
              </a:lnSpc>
              <a:spcBef>
                <a:spcPts val="0"/>
              </a:spcBef>
              <a:spcAft>
                <a:spcPts val="800"/>
              </a:spcAft>
            </a:pP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Bondy</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C. (2014). Recent Developments in Diagnosis and Care for Girls in Turner Syndrome. </a:t>
            </a:r>
            <a:r>
              <a:rPr lang="en-US" sz="2500" i="1" dirty="0">
                <a:effectLst/>
                <a:latin typeface="Times New Roman" panose="02020603050405020304" pitchFamily="18" charset="0"/>
                <a:ea typeface="Calibri" panose="020F0502020204030204" pitchFamily="34" charset="0"/>
                <a:cs typeface="Times New Roman" panose="02020603050405020304" pitchFamily="18" charset="0"/>
              </a:rPr>
              <a:t>Advances in Endocrinology</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500" i="1" dirty="0">
                <a:effectLst/>
                <a:latin typeface="Times New Roman" panose="02020603050405020304" pitchFamily="18" charset="0"/>
                <a:ea typeface="Calibri" panose="020F0502020204030204" pitchFamily="34" charset="0"/>
                <a:cs typeface="Times New Roman" panose="02020603050405020304" pitchFamily="18" charset="0"/>
              </a:rPr>
              <a:t>2014</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1–9. https://doi.org/10.1155/2014/231089</a:t>
            </a:r>
          </a:p>
          <a:p>
            <a:pPr marL="304800" marR="0" indent="-304800">
              <a:lnSpc>
                <a:spcPct val="210000"/>
              </a:lnSpc>
              <a:spcBef>
                <a:spcPts val="0"/>
              </a:spcBef>
              <a:spcAft>
                <a:spcPts val="800"/>
              </a:spcAft>
            </a:pP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Cui, X., Cui, Y., Shi, L., Luan, J., Zhou, X., &amp; Han, J. (2018). </a:t>
            </a:r>
            <a:r>
              <a:rPr lang="en-US" sz="2500" i="1" dirty="0">
                <a:effectLst/>
                <a:latin typeface="Times New Roman" panose="02020603050405020304" pitchFamily="18" charset="0"/>
                <a:ea typeface="Calibri" panose="020F0502020204030204" pitchFamily="34" charset="0"/>
                <a:cs typeface="Times New Roman" panose="02020603050405020304" pitchFamily="18" charset="0"/>
              </a:rPr>
              <a:t>Intractable &amp; Rare Diseases Research</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500" i="1" dirty="0">
                <a:effectLst/>
                <a:latin typeface="Times New Roman" panose="02020603050405020304" pitchFamily="18" charset="0"/>
                <a:ea typeface="Calibri" panose="020F0502020204030204" pitchFamily="34" charset="0"/>
                <a:cs typeface="Times New Roman" panose="02020603050405020304" pitchFamily="18" charset="0"/>
              </a:rPr>
              <a:t>7</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(4), 223–228. https://doi.org/10.5582/irdr.2017.01056</a:t>
            </a:r>
          </a:p>
          <a:p>
            <a:pPr marL="304800" marR="0" indent="-304800">
              <a:lnSpc>
                <a:spcPct val="210000"/>
              </a:lnSpc>
              <a:spcBef>
                <a:spcPts val="0"/>
              </a:spcBef>
              <a:spcAft>
                <a:spcPts val="800"/>
              </a:spcAft>
            </a:pP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Dabrowski</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E., Jensen, R., Johnson, E. K., </a:t>
            </a: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Habiby</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R. L., Brickman, W. J., &amp; Finlayson, C. (2020). Turner Syndrome Systematic Review: Spontaneous Thelarche and Menarche Stratified by Karyotype. </a:t>
            </a:r>
            <a:r>
              <a:rPr lang="en-US" sz="2500" i="1" dirty="0">
                <a:effectLst/>
                <a:latin typeface="Times New Roman" panose="02020603050405020304" pitchFamily="18" charset="0"/>
                <a:ea typeface="Calibri" panose="020F0502020204030204" pitchFamily="34" charset="0"/>
                <a:cs typeface="Times New Roman" panose="02020603050405020304" pitchFamily="18" charset="0"/>
              </a:rPr>
              <a:t>Hormone Research in </a:t>
            </a:r>
            <a:r>
              <a:rPr lang="en-US" sz="2500" i="1" dirty="0" err="1">
                <a:effectLst/>
                <a:latin typeface="Times New Roman" panose="02020603050405020304" pitchFamily="18" charset="0"/>
                <a:ea typeface="Calibri" panose="020F0502020204030204" pitchFamily="34" charset="0"/>
                <a:cs typeface="Times New Roman" panose="02020603050405020304" pitchFamily="18" charset="0"/>
              </a:rPr>
              <a:t>Paediatrics</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500" i="1" dirty="0">
                <a:effectLst/>
                <a:latin typeface="Times New Roman" panose="02020603050405020304" pitchFamily="18" charset="0"/>
                <a:ea typeface="Calibri" panose="020F0502020204030204" pitchFamily="34" charset="0"/>
                <a:cs typeface="Times New Roman" panose="02020603050405020304" pitchFamily="18" charset="0"/>
              </a:rPr>
              <a:t>92</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(3), 143–149. https://doi.org/10.1159/000502902</a:t>
            </a:r>
          </a:p>
          <a:p>
            <a:pPr marL="304800" marR="0" indent="-304800">
              <a:lnSpc>
                <a:spcPct val="210000"/>
              </a:lnSpc>
              <a:spcBef>
                <a:spcPts val="0"/>
              </a:spcBef>
              <a:spcAft>
                <a:spcPts val="800"/>
              </a:spcAft>
            </a:pP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Mccarthy</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K., &amp; </a:t>
            </a: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Bondy</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C. A. (2008). Turner syndrome in childhood and adolescence NIH Public Access. </a:t>
            </a:r>
            <a:r>
              <a:rPr lang="en-US" sz="2500" i="1" dirty="0">
                <a:effectLst/>
                <a:latin typeface="Times New Roman" panose="02020603050405020304" pitchFamily="18" charset="0"/>
                <a:ea typeface="Calibri" panose="020F0502020204030204" pitchFamily="34" charset="0"/>
                <a:cs typeface="Times New Roman" panose="02020603050405020304" pitchFamily="18" charset="0"/>
              </a:rPr>
              <a:t>Expert Rev Endocrinol </a:t>
            </a:r>
            <a:r>
              <a:rPr lang="en-US" sz="2500" i="1" dirty="0" err="1">
                <a:effectLst/>
                <a:latin typeface="Times New Roman" panose="02020603050405020304" pitchFamily="18" charset="0"/>
                <a:ea typeface="Calibri" panose="020F0502020204030204" pitchFamily="34" charset="0"/>
                <a:cs typeface="Times New Roman" panose="02020603050405020304" pitchFamily="18" charset="0"/>
              </a:rPr>
              <a:t>Metab</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500" i="1"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(6), 771–775. https://doi.org/10.1586/17446651.3.6.771</a:t>
            </a:r>
          </a:p>
          <a:p>
            <a:pPr marL="304800" marR="0" indent="-304800">
              <a:lnSpc>
                <a:spcPct val="210000"/>
              </a:lnSpc>
              <a:spcBef>
                <a:spcPts val="0"/>
              </a:spcBef>
              <a:spcAft>
                <a:spcPts val="800"/>
              </a:spcAft>
            </a:pP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Pinsker</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J. E. (2012). Turner syndrome: Updating the paradigm of clinical care. </a:t>
            </a:r>
            <a:r>
              <a:rPr lang="en-US" sz="2500" i="1" dirty="0">
                <a:effectLst/>
                <a:latin typeface="Times New Roman" panose="02020603050405020304" pitchFamily="18" charset="0"/>
                <a:ea typeface="Calibri" panose="020F0502020204030204" pitchFamily="34" charset="0"/>
                <a:cs typeface="Times New Roman" panose="02020603050405020304" pitchFamily="18" charset="0"/>
              </a:rPr>
              <a:t>Journal of Clinical Endocrinology and Metabolism</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500" i="1" dirty="0">
                <a:effectLst/>
                <a:latin typeface="Times New Roman" panose="02020603050405020304" pitchFamily="18" charset="0"/>
                <a:ea typeface="Calibri" panose="020F0502020204030204" pitchFamily="34" charset="0"/>
                <a:cs typeface="Times New Roman" panose="02020603050405020304" pitchFamily="18" charset="0"/>
              </a:rPr>
              <a:t>97</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(6), 994–1003. https://doi.org/10.1210/jc.2012-1245</a:t>
            </a:r>
          </a:p>
          <a:p>
            <a:pPr marL="304800" marR="0" indent="-304800">
              <a:lnSpc>
                <a:spcPct val="210000"/>
              </a:lnSpc>
              <a:spcBef>
                <a:spcPts val="0"/>
              </a:spcBef>
              <a:spcAft>
                <a:spcPts val="800"/>
              </a:spcAft>
            </a:pP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Rosenfeld, R. G. (2000). Turner’s syndrome: A growing concern. </a:t>
            </a:r>
            <a:r>
              <a:rPr lang="en-US" sz="2500" i="1" dirty="0">
                <a:effectLst/>
                <a:latin typeface="Times New Roman" panose="02020603050405020304" pitchFamily="18" charset="0"/>
                <a:ea typeface="Calibri" panose="020F0502020204030204" pitchFamily="34" charset="0"/>
                <a:cs typeface="Times New Roman" panose="02020603050405020304" pitchFamily="18" charset="0"/>
              </a:rPr>
              <a:t>Journal of Pediatrics</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500" i="1" dirty="0">
                <a:effectLst/>
                <a:latin typeface="Times New Roman" panose="02020603050405020304" pitchFamily="18" charset="0"/>
                <a:ea typeface="Calibri" panose="020F0502020204030204" pitchFamily="34" charset="0"/>
                <a:cs typeface="Times New Roman" panose="02020603050405020304" pitchFamily="18" charset="0"/>
              </a:rPr>
              <a:t>137</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(4), 443–444. https://doi.org/10.1067/mpd.2000.110301</a:t>
            </a:r>
          </a:p>
          <a:p>
            <a:endParaRPr lang="en-US" dirty="0"/>
          </a:p>
        </p:txBody>
      </p:sp>
    </p:spTree>
    <p:extLst>
      <p:ext uri="{BB962C8B-B14F-4D97-AF65-F5344CB8AC3E}">
        <p14:creationId xmlns:p14="http://schemas.microsoft.com/office/powerpoint/2010/main" val="274410817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39</TotalTime>
  <Words>1270</Words>
  <Application>Microsoft Office PowerPoint</Application>
  <PresentationFormat>Widescreen</PresentationFormat>
  <Paragraphs>58</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Gill Sans MT</vt:lpstr>
      <vt:lpstr>Symbol</vt:lpstr>
      <vt:lpstr>Times New Roman</vt:lpstr>
      <vt:lpstr>Gallery</vt:lpstr>
      <vt:lpstr>TURNER SYNDROME</vt:lpstr>
      <vt:lpstr>Introduction</vt:lpstr>
      <vt:lpstr> SIGNS AND SYMPTOMS IN CHILDHOOD </vt:lpstr>
      <vt:lpstr> SIGNS AND SYMPTOMS AT ADOLESCENCE AND ADULTHOOD </vt:lpstr>
      <vt:lpstr> DIAGNOSIS OF TURNER SYNDROME </vt:lpstr>
      <vt:lpstr> EFFECTS OF TURNER SYNDROME </vt:lpstr>
      <vt:lpstr> POSSIBLE TREATMENT  </vt:lpstr>
      <vt:lpstr> CASE STUDY </vt:lpstr>
      <vt:lpstr>  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TURNER SYNDROME</dc:title>
  <dc:creator>CAROLINE</dc:creator>
  <cp:lastModifiedBy>CAROLINE</cp:lastModifiedBy>
  <cp:revision>10</cp:revision>
  <dcterms:created xsi:type="dcterms:W3CDTF">2020-11-30T21:07:53Z</dcterms:created>
  <dcterms:modified xsi:type="dcterms:W3CDTF">2020-11-30T21:47:23Z</dcterms:modified>
</cp:coreProperties>
</file>